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handoutMasterIdLst>
    <p:handoutMasterId r:id="rId15"/>
  </p:handoutMasterIdLst>
  <p:sldIdLst>
    <p:sldId id="318" r:id="rId2"/>
    <p:sldId id="356" r:id="rId3"/>
    <p:sldId id="357" r:id="rId4"/>
    <p:sldId id="337" r:id="rId5"/>
    <p:sldId id="355" r:id="rId6"/>
    <p:sldId id="359" r:id="rId7"/>
    <p:sldId id="360" r:id="rId8"/>
    <p:sldId id="361" r:id="rId9"/>
    <p:sldId id="364" r:id="rId10"/>
    <p:sldId id="362" r:id="rId11"/>
    <p:sldId id="363" r:id="rId12"/>
    <p:sldId id="354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CCFF"/>
    <a:srgbClr val="FFE2A7"/>
    <a:srgbClr val="FFFFCC"/>
    <a:srgbClr val="00A44A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 varScale="1">
        <p:scale>
          <a:sx n="87" d="100"/>
          <a:sy n="87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C4232-8A46-40F3-83AF-04494D94267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B10B4-D5AE-47B2-A0FF-BBFD7AA05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9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AFFAC-C298-484B-925C-BFF8C823AE9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CDEED-EDCC-43B2-B4D8-484C304710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93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2950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9F8AB-398D-4441-9F85-708B14A86C38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2950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9F8AB-398D-4441-9F85-708B14A86C38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501008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правоприменительной практике Сибирского управления Ростехнадзора в 2019 году на объектах 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горных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и обогащения полезных ископаемых.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осуществления контрольно-надзорных мероприятий в текущем периоде 2020 года в условиях ограничений, связанных с распространением новой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700808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Сибирского управления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Тихонов Игорь Юрьевич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49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rksenod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6" y="692696"/>
            <a:ext cx="9021763" cy="603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83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05542" y="1"/>
            <a:ext cx="7657649" cy="10801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120000"/>
              </a:lnSpc>
              <a:spcBef>
                <a:spcPct val="0"/>
              </a:spcBef>
            </a:pPr>
            <a:r>
              <a:rPr lang="ru-RU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НАЦИОНАЛЬНЫЙ СТАНДАРТ РОССИЙСКОЙ </a:t>
            </a:r>
            <a:r>
              <a:rPr lang="ru-RU" sz="1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ФЕДЕРАЦИИ</a:t>
            </a:r>
          </a:p>
          <a:p>
            <a:pPr algn="ctr" defTabSz="914400">
              <a:lnSpc>
                <a:spcPct val="120000"/>
              </a:lnSpc>
              <a:spcBef>
                <a:spcPct val="0"/>
              </a:spcBef>
            </a:pPr>
            <a:r>
              <a:rPr lang="ru-RU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МНОГОФУНКЦИОНАЛЬНЫЕ СИСТЕМЫ БЕЗОПАСНОСТИ УГЛЕОБОГАТИТЕЛЬНЫХ ФАБРИК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60974" y="1196752"/>
            <a:ext cx="7560710" cy="1081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303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 ФЗ-162 от 29.06.2015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стандартизации в Российской Федерации»,</a:t>
            </a:r>
          </a:p>
          <a:p>
            <a:pPr algn="just" defTabSz="914303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 Стандарты организаций разрабатываются организациями самостоятельно исходя из необходимости их применения для обеспечения целей, указанных в статье 3 настоящего Федерального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(Цель - улучшение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жизни населения страны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достигается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реализации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- повышение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безопасности жизни и здоровья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людей).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22276" y="1181437"/>
            <a:ext cx="1561014" cy="111494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03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303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стандарта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65099" y="2420888"/>
            <a:ext cx="7560710" cy="108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20.11.2017 № 487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при обогащении и брикетировании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углей».</a:t>
            </a:r>
          </a:p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28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ПБ - состав указанных систем и средств, объединенных в МФСБ, должен быть определен на основании проекта с учетом установленных опасностей конкретной фабрики, что также учтено в стандарте.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65487" y="2436985"/>
            <a:ext cx="1524632" cy="1063903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03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МФСБ ОФ </a:t>
            </a:r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</a:t>
            </a:r>
          </a:p>
          <a:p>
            <a:pPr algn="ctr" defTabSz="914303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90120" y="3645024"/>
            <a:ext cx="753569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303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Стандартизированы технические требования к разработке и оснащению МФСБ ОФ на уровне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Холдинговой Компании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«СДС-Уголь».</a:t>
            </a:r>
          </a:p>
          <a:p>
            <a:pPr algn="just" defTabSz="914303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Сибирским Институтом Горного Дела разработан проект МФСБ ОФ «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Листвяжная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 в июне 2020 г.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выполнена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ПБ. </a:t>
            </a: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рабочая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документация. Проект разработан с учетом установленных опасностей фабрики «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Листвяжная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 defTabSz="914303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проводится оценка рисков на ОФ «Черниговская», «Черниговская-Коксовая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46979" y="3933056"/>
            <a:ext cx="1518120" cy="8280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303"/>
            <a:r>
              <a:rPr lang="ru-RU" sz="13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sz="13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ХК «</a:t>
            </a:r>
            <a:r>
              <a:rPr lang="ru-RU" sz="13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СДС-Уголь</a:t>
            </a:r>
            <a:r>
              <a:rPr lang="ru-RU" sz="13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3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303"/>
            <a:r>
              <a:rPr lang="ru-RU" sz="13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реализовано </a:t>
            </a:r>
            <a:endParaRPr lang="ru-RU" sz="13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90120" y="5701750"/>
            <a:ext cx="7553880" cy="873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нормативных документов.</a:t>
            </a:r>
          </a:p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промышленной безопасности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непрерывного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информации и оперативного принятия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решений.</a:t>
            </a:r>
          </a:p>
          <a:p>
            <a:pPr algn="just" defTabSz="914303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информацией с другими Компаниями и ОФ о внедрении МФСБ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58658" y="5745063"/>
            <a:ext cx="1531462" cy="811039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03"/>
            <a:r>
              <a:rPr lang="ru-RU" sz="13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61945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2656"/>
            <a:ext cx="999815" cy="11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95536" y="2420888"/>
            <a:ext cx="8424936" cy="14663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9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323528" y="984166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uLnTx/>
                <a:uFillTx/>
                <a:cs typeface="Times New Roman" panose="02020603050405020304" pitchFamily="18" charset="0"/>
              </a:rPr>
              <a:t>О ПОДНАДЗОРНЫХ ОБЪЕКТАХ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1628800"/>
            <a:ext cx="77403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опасных производственных объектов «разрез угольный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объектов по обогащению и переработке полезных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ископаемых;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78 - опасных производственных объектов «карьер», «рудник с открытым способом разработки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56 - опасных производственных объектов хранения, подготовки и производства взрывчатых материалов промышленного назначения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49796" y="1628800"/>
            <a:ext cx="485733" cy="576064"/>
          </a:xfrm>
          <a:prstGeom prst="rightArrow">
            <a:avLst>
              <a:gd name="adj1" fmla="val 50000"/>
              <a:gd name="adj2" fmla="val 59314"/>
            </a:avLst>
          </a:prstGeom>
          <a:solidFill>
            <a:schemeClr val="tx1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67544" y="2708920"/>
            <a:ext cx="485733" cy="576064"/>
          </a:xfrm>
          <a:prstGeom prst="rightArrow">
            <a:avLst>
              <a:gd name="adj1" fmla="val 50000"/>
              <a:gd name="adj2" fmla="val 59314"/>
            </a:avLst>
          </a:prstGeom>
          <a:solidFill>
            <a:schemeClr val="tx1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25857" y="3789040"/>
            <a:ext cx="485733" cy="576064"/>
          </a:xfrm>
          <a:prstGeom prst="rightArrow">
            <a:avLst>
              <a:gd name="adj1" fmla="val 50000"/>
              <a:gd name="adj2" fmla="val 59314"/>
            </a:avLst>
          </a:prstGeom>
          <a:solidFill>
            <a:schemeClr val="tx1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32820" y="5301208"/>
            <a:ext cx="485733" cy="576064"/>
          </a:xfrm>
          <a:prstGeom prst="rightArrow">
            <a:avLst>
              <a:gd name="adj1" fmla="val 50000"/>
              <a:gd name="adj2" fmla="val 59314"/>
            </a:avLst>
          </a:prstGeom>
          <a:solidFill>
            <a:schemeClr val="tx1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3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clrChange>
              <a:clrFrom>
                <a:srgbClr val="5482AC"/>
              </a:clrFrom>
              <a:clrTo>
                <a:srgbClr val="5482AC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4050"/>
            <a:ext cx="9143999" cy="5533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107504" y="3140968"/>
            <a:ext cx="8485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COVID-19</a:t>
            </a:r>
            <a:endParaRPr lang="ru-RU" sz="4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5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601518" y="6350384"/>
            <a:ext cx="43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0" name="Содержимое 2"/>
          <p:cNvSpPr>
            <a:spLocks noGrp="1"/>
          </p:cNvSpPr>
          <p:nvPr>
            <p:ph idx="1"/>
          </p:nvPr>
        </p:nvSpPr>
        <p:spPr>
          <a:xfrm>
            <a:off x="249623" y="1196964"/>
            <a:ext cx="8786874" cy="533808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b="1" kern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9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1"/>
            <a:ext cx="868566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7" y="1196752"/>
            <a:ext cx="8712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показателей контрольно-надзорной деятельности в отношении предприятий осуществляющих добычу открытым способом и переработку полезных ископаемых за 2019 год и январь-ноябрь 2020  года.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04391"/>
              </p:ext>
            </p:extLst>
          </p:nvPr>
        </p:nvGraphicFramePr>
        <p:xfrm>
          <a:off x="588334" y="2276872"/>
          <a:ext cx="8230674" cy="3970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173"/>
                <a:gridCol w="2990939"/>
                <a:gridCol w="1648543"/>
                <a:gridCol w="1825695"/>
                <a:gridCol w="1189324"/>
              </a:tblGrid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п.п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показателя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 г.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2020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(январь-ноябрь)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+/-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проверок: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-83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плановые,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-21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внеплановые,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-62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адм. расследований,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нарушений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ru-RU" sz="1400">
                          <a:effectLst/>
                        </a:rPr>
                        <a:t>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2786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1278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-1508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штрафов,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-249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АПД,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Сумма штрафов, тыс. руб.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26471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12718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-13753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приостановок ведения ВР (разрешения), шт.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effectLst/>
                        </a:rPr>
                        <a:t>обращений </a:t>
                      </a:r>
                      <a:r>
                        <a:rPr lang="ru-RU" sz="1400" dirty="0">
                          <a:effectLst/>
                        </a:rPr>
                        <a:t>поступивших в Управление, шт.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-12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57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601518" y="6350384"/>
            <a:ext cx="43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0" name="Содержимое 2"/>
          <p:cNvSpPr>
            <a:spLocks noGrp="1"/>
          </p:cNvSpPr>
          <p:nvPr>
            <p:ph idx="1"/>
          </p:nvPr>
        </p:nvSpPr>
        <p:spPr>
          <a:xfrm>
            <a:off x="249623" y="1196964"/>
            <a:ext cx="8786874" cy="533808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200" b="1" kern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9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1"/>
            <a:ext cx="868566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7" y="1268760"/>
            <a:ext cx="8712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аварийности и травматизма, допущенных на предприятиях осуществляющих добычу открытым способом и переработку полезных ископаемых за 2019 год и январь-ноябрь 2020 года.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20055"/>
              </p:ext>
            </p:extLst>
          </p:nvPr>
        </p:nvGraphicFramePr>
        <p:xfrm>
          <a:off x="1475656" y="2420888"/>
          <a:ext cx="6243150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414"/>
                <a:gridCol w="2161065"/>
                <a:gridCol w="1170224"/>
                <a:gridCol w="1438318"/>
                <a:gridCol w="90212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п.п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 г.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(январь-ноябрь)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</a:t>
                      </a:r>
                      <a:r>
                        <a:rPr lang="en-US" sz="1600">
                          <a:effectLst/>
                        </a:rPr>
                        <a:t>/</a:t>
                      </a: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2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Аварии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Смертельные несчастные случаи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+/-0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Тяжелые несчастные случаи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+/-0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4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img.satka74.ru/unsafe/800x0/filters:quality(100)/images/ps/97c289196d74471dc0d89d2e8eff79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3789040"/>
            <a:ext cx="9157184" cy="30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124744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 Narrow" panose="020B0606020202030204" pitchFamily="34" charset="0"/>
              </a:rPr>
              <a:t>Работа </a:t>
            </a:r>
            <a:r>
              <a:rPr lang="ru-RU" sz="2800" dirty="0">
                <a:latin typeface="Arial Narrow" panose="020B0606020202030204" pitchFamily="34" charset="0"/>
              </a:rPr>
              <a:t>с </a:t>
            </a:r>
            <a:r>
              <a:rPr lang="ru-RU" sz="2800" dirty="0" smtClean="0">
                <a:latin typeface="Arial Narrow" panose="020B0606020202030204" pitchFamily="34" charset="0"/>
              </a:rPr>
              <a:t>обращениями </a:t>
            </a:r>
            <a:r>
              <a:rPr lang="ru-RU" sz="2800" dirty="0">
                <a:latin typeface="Arial Narrow" panose="020B0606020202030204" pitchFamily="34" charset="0"/>
              </a:rPr>
              <a:t>на негативное воздействие массовых взрывов 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816005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Приостановка разрешений </a:t>
            </a:r>
            <a:r>
              <a:rPr lang="ru-RU" sz="2000" dirty="0"/>
              <a:t>на применение взрывчатых материалов промышленного назначения</a:t>
            </a:r>
            <a:endParaRPr lang="ru-RU" sz="20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11960" y="2078851"/>
            <a:ext cx="936104" cy="6513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" y="3789040"/>
            <a:ext cx="54360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ООО </a:t>
            </a:r>
            <a:r>
              <a:rPr lang="ru-RU" dirty="0"/>
              <a:t>«Разрез «</a:t>
            </a:r>
            <a:r>
              <a:rPr lang="ru-RU" dirty="0" err="1"/>
              <a:t>Бунгурский</a:t>
            </a:r>
            <a:r>
              <a:rPr lang="ru-RU" dirty="0"/>
              <a:t>-Северный</a:t>
            </a:r>
            <a:r>
              <a:rPr lang="ru-RU" dirty="0" smtClean="0"/>
              <a:t>»;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«Разрез </a:t>
            </a:r>
            <a:r>
              <a:rPr lang="ru-RU" dirty="0"/>
              <a:t>угольный «</a:t>
            </a:r>
            <a:r>
              <a:rPr lang="ru-RU" dirty="0" err="1"/>
              <a:t>Виноградовский</a:t>
            </a:r>
            <a:r>
              <a:rPr lang="ru-RU" dirty="0"/>
              <a:t>» ПАО «Кузбасская топливная компания</a:t>
            </a:r>
            <a:r>
              <a:rPr lang="ru-RU" dirty="0" smtClean="0"/>
              <a:t>»;</a:t>
            </a:r>
          </a:p>
          <a:p>
            <a:endParaRPr lang="ru-RU" dirty="0" smtClean="0"/>
          </a:p>
          <a:p>
            <a:r>
              <a:rPr lang="ru-RU" dirty="0"/>
              <a:t>- ООО «Алтайская буровая компания</a:t>
            </a:r>
            <a:r>
              <a:rPr lang="ru-RU" dirty="0" smtClean="0"/>
              <a:t>» на </a:t>
            </a:r>
            <a:r>
              <a:rPr lang="ru-RU" dirty="0"/>
              <a:t>участке строительства автомобильной дороги </a:t>
            </a:r>
            <a:r>
              <a:rPr lang="ru-RU" dirty="0" err="1"/>
              <a:t>Урлу</a:t>
            </a:r>
            <a:r>
              <a:rPr lang="ru-RU" dirty="0"/>
              <a:t>-</a:t>
            </a:r>
            <a:r>
              <a:rPr lang="ru-RU" dirty="0" err="1"/>
              <a:t>Аспак</a:t>
            </a:r>
            <a:r>
              <a:rPr lang="ru-RU" dirty="0"/>
              <a:t>-Каракол</a:t>
            </a:r>
          </a:p>
        </p:txBody>
      </p:sp>
    </p:spTree>
    <p:extLst>
      <p:ext uri="{BB962C8B-B14F-4D97-AF65-F5344CB8AC3E}">
        <p14:creationId xmlns:p14="http://schemas.microsoft.com/office/powerpoint/2010/main" val="1598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87288" y="1182041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 Narrow" panose="020B0606020202030204" pitchFamily="34" charset="0"/>
              </a:rPr>
              <a:t>Основная задача </a:t>
            </a:r>
            <a:r>
              <a:rPr lang="ru-RU" sz="3200" dirty="0" smtClean="0">
                <a:latin typeface="Arial Narrow" panose="020B0606020202030204" pitchFamily="34" charset="0"/>
              </a:rPr>
              <a:t>организаций-пользователей </a:t>
            </a:r>
            <a:r>
              <a:rPr lang="ru-RU" sz="3200" dirty="0">
                <a:latin typeface="Arial Narrow" panose="020B0606020202030204" pitchFamily="34" charset="0"/>
              </a:rPr>
              <a:t>недр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5165" y="120658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latin typeface="Arial Narrow" panose="020B0606020202030204" pitchFamily="34" charset="0"/>
              </a:rPr>
              <a:t>снижение негативного воздействия от ведения горных и взрывных работ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035321" y="1966871"/>
            <a:ext cx="3600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www.bolidenelectro.ru/pictures/88/pictures52-2-12-12-2019-14-56-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1701"/>
            <a:ext cx="9147796" cy="41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08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9052" y="206084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 Narrow" panose="020B0606020202030204" pitchFamily="34" charset="0"/>
              </a:rPr>
              <a:t>15.12.2020 </a:t>
            </a:r>
            <a:r>
              <a:rPr lang="ru-RU" sz="2800" dirty="0" smtClean="0">
                <a:latin typeface="Arial Narrow" panose="020B0606020202030204" pitchFamily="34" charset="0"/>
              </a:rPr>
              <a:t>состоялось рабочее совещание в </a:t>
            </a:r>
            <a:r>
              <a:rPr lang="ru-RU" sz="2800" dirty="0">
                <a:latin typeface="Arial Narrow" panose="020B0606020202030204" pitchFamily="34" charset="0"/>
              </a:rPr>
              <a:t>филиале Кедровский угольный разрез </a:t>
            </a:r>
            <a:r>
              <a:rPr lang="ru-RU" sz="2800" dirty="0" smtClean="0">
                <a:latin typeface="Arial Narrow" panose="020B0606020202030204" pitchFamily="34" charset="0"/>
              </a:rPr>
              <a:t>АО </a:t>
            </a:r>
            <a:r>
              <a:rPr lang="ru-RU" sz="2800" dirty="0">
                <a:latin typeface="Arial Narrow" panose="020B0606020202030204" pitchFamily="34" charset="0"/>
              </a:rPr>
              <a:t>УК </a:t>
            </a:r>
            <a:r>
              <a:rPr lang="ru-RU" sz="2800" dirty="0" smtClean="0">
                <a:latin typeface="Arial Narrow" panose="020B0606020202030204" pitchFamily="34" charset="0"/>
              </a:rPr>
              <a:t>«</a:t>
            </a:r>
            <a:r>
              <a:rPr lang="ru-RU" sz="2800" dirty="0" err="1" smtClean="0">
                <a:latin typeface="Arial Narrow" panose="020B0606020202030204" pitchFamily="34" charset="0"/>
              </a:rPr>
              <a:t>Кузбассразрезуголь</a:t>
            </a:r>
            <a:r>
              <a:rPr lang="ru-RU" sz="2800" dirty="0">
                <a:latin typeface="Arial Narrow" panose="020B0606020202030204" pitchFamily="34" charset="0"/>
              </a:rPr>
              <a:t>» по вопросам </a:t>
            </a:r>
            <a:r>
              <a:rPr lang="ru-RU" sz="2800" dirty="0" smtClean="0">
                <a:latin typeface="Arial Narrow" panose="020B0606020202030204" pitchFamily="34" charset="0"/>
              </a:rPr>
              <a:t>применения </a:t>
            </a:r>
            <a:r>
              <a:rPr lang="ru-RU" sz="2800" dirty="0">
                <a:latin typeface="Arial Narrow" panose="020B0606020202030204" pitchFamily="34" charset="0"/>
              </a:rPr>
              <a:t>наилучших доступных современных  технологий при производстве массовых </a:t>
            </a:r>
            <a:r>
              <a:rPr lang="ru-RU" sz="2800" dirty="0" smtClean="0">
                <a:latin typeface="Arial Narrow" panose="020B0606020202030204" pitchFamily="34" charset="0"/>
              </a:rPr>
              <a:t>взрывов.</a:t>
            </a:r>
            <a:endParaRPr lang="ru-RU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6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588333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4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99592" cy="101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9052" y="206084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 Narrow" panose="020B0606020202030204" pitchFamily="34" charset="0"/>
              </a:rPr>
              <a:t>Главная задача системы дистанционного контроля – одновременное снижение административной нагрузки на бизнес и уменьшение рисков аварийных ситуаций на предприятиях, а также минимизация так называемого человеческого фактора. </a:t>
            </a:r>
          </a:p>
        </p:txBody>
      </p:sp>
    </p:spTree>
    <p:extLst>
      <p:ext uri="{BB962C8B-B14F-4D97-AF65-F5344CB8AC3E}">
        <p14:creationId xmlns:p14="http://schemas.microsoft.com/office/powerpoint/2010/main" val="52442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4668</TotalTime>
  <Words>693</Words>
  <Application>Microsoft Office PowerPoint</Application>
  <PresentationFormat>Экран (4:3)</PresentationFormat>
  <Paragraphs>138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Перспектива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Дерксен Ольга Дмитриевна</dc:creator>
  <cp:lastModifiedBy>Дерксен Ольга Дмитриевна</cp:lastModifiedBy>
  <cp:revision>235</cp:revision>
  <cp:lastPrinted>2019-03-27T11:38:16Z</cp:lastPrinted>
  <dcterms:created xsi:type="dcterms:W3CDTF">2017-03-06T07:11:06Z</dcterms:created>
  <dcterms:modified xsi:type="dcterms:W3CDTF">2020-12-16T11:00:48Z</dcterms:modified>
</cp:coreProperties>
</file>